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_rels/notesSlide16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6.xml" ContentType="application/vnd.openxmlformats-officedocument.presentationml.notesSlid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30.png" ContentType="image/png"/>
  <Override PartName="/ppt/media/image8.jpeg" ContentType="image/jpeg"/>
  <Override PartName="/ppt/media/image28.png" ContentType="image/png"/>
  <Override PartName="/ppt/media/image10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9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0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 type="dt" idx="22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95" name="PlaceHolder 5"/>
          <p:cNvSpPr>
            <a:spLocks noGrp="1"/>
          </p:cNvSpPr>
          <p:nvPr>
            <p:ph type="ftr" idx="23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96" name="PlaceHolder 6"/>
          <p:cNvSpPr>
            <a:spLocks noGrp="1"/>
          </p:cNvSpPr>
          <p:nvPr>
            <p:ph type="sldNum" idx="24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09522CF0-5D70-4689-B41A-3597F364AD3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 type="sldNum" idx="25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273B3D1-A6DC-4516-B09F-20D9E227BA97}" type="slidenum">
              <a:rPr b="0" lang="en-US" sz="1200" spc="-1" strike="noStrike">
                <a:solidFill>
                  <a:srgbClr val="000000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39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92" name="PlaceHolder 3"/>
          <p:cNvSpPr>
            <a:spLocks noGrp="1"/>
          </p:cNvSpPr>
          <p:nvPr>
            <p:ph type="sldNum" idx="29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49CF9B7-B06D-4D20-9F32-472DF9FADD38}" type="slidenum">
              <a:rPr b="0" lang="en-US" sz="1200" spc="-1" strike="noStrike">
                <a:solidFill>
                  <a:srgbClr val="000000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39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95" name="PlaceHolder 3"/>
          <p:cNvSpPr>
            <a:spLocks noGrp="1"/>
          </p:cNvSpPr>
          <p:nvPr>
            <p:ph type="sldNum" idx="30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8ABEE88-BBF5-4CB7-B135-975C5C20C4C4}" type="slidenum">
              <a:rPr b="0" lang="en-US" sz="1200" spc="-1" strike="noStrike">
                <a:solidFill>
                  <a:srgbClr val="000000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39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98" name="PlaceHolder 3"/>
          <p:cNvSpPr>
            <a:spLocks noGrp="1"/>
          </p:cNvSpPr>
          <p:nvPr>
            <p:ph type="sldNum" idx="31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79D42DD-8545-4FFC-B8EF-50B23EABEFB1}" type="slidenum">
              <a:rPr b="0" lang="en-US" sz="1200" spc="-1" strike="noStrike">
                <a:solidFill>
                  <a:srgbClr val="000000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40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01" name="PlaceHolder 3"/>
          <p:cNvSpPr>
            <a:spLocks noGrp="1"/>
          </p:cNvSpPr>
          <p:nvPr>
            <p:ph type="sldNum" idx="32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40CD543-88D9-4427-A5A1-6B7319531907}" type="slidenum">
              <a:rPr b="0" lang="en-US" sz="1200" spc="-1" strike="noStrike">
                <a:solidFill>
                  <a:srgbClr val="000000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40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 type="sldNum" idx="33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9CC102D-5CD7-4646-8796-0FB5BCEF8097}" type="slidenum">
              <a:rPr b="0" lang="en-US" sz="1200" spc="-1" strike="noStrike">
                <a:solidFill>
                  <a:srgbClr val="000000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40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07" name="PlaceHolder 3"/>
          <p:cNvSpPr>
            <a:spLocks noGrp="1"/>
          </p:cNvSpPr>
          <p:nvPr>
            <p:ph type="sldNum" idx="34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5F5521B-91FC-44B9-A8F9-18C2EE9044DD}" type="slidenum">
              <a:rPr b="0" lang="en-US" sz="1200" spc="-1" strike="noStrike">
                <a:solidFill>
                  <a:srgbClr val="000000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38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 type="sldNum" idx="26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1F9AF56-3516-48DB-AB69-CA1AF3D4E9DD}" type="slidenum">
              <a:rPr b="0" lang="en-US" sz="1200" spc="-1" strike="noStrike">
                <a:solidFill>
                  <a:srgbClr val="000000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38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86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90587F6-A187-43A9-B0AF-DB8768BC8F17}" type="slidenum">
              <a:rPr b="0" lang="en-US" sz="1200" spc="-1" strike="noStrike">
                <a:solidFill>
                  <a:srgbClr val="000000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38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 type="sldNum" idx="28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5597064-A880-42D6-A8C0-D8C2F302B610}" type="slidenum">
              <a:rPr b="0" lang="en-US" sz="1200" spc="-1" strike="noStrike">
                <a:solidFill>
                  <a:srgbClr val="000000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2A65571-4CBF-414F-930C-408A397D004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426EB31-FCFE-4254-A3CA-12A0B045EA2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6807AD9-AB42-41AA-865E-CF4163A6BFA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83CA4F7-8B71-4279-901C-ABFD25A9511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A11B375-ADC0-4B3D-B1A4-311A9EF0390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5AD4542-A657-4A58-9177-6E0FD3D139D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6FB38A5-6177-4FC1-A935-5A259CADCB2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E32CE7A-4FA1-43FF-BF67-F53EC0B300F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99C8E8E-5E6B-4D9F-96E8-D559F247FD2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914400" y="2130480"/>
            <a:ext cx="10362960" cy="681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971404A-9ECD-4806-8827-463C4B0BD41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D10AD99-09F3-4BFE-A2FD-47802B48CAE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01B0E6A-4C56-4633-ABB9-09E5AF3A834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DEDB0D5-1F5F-4520-8402-95768CB97E5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095809A-9FE8-4FD4-B0CB-953DBDCB326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B3D8D5E-5634-4E65-A778-A7D7B9AE4D7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D5EB948-E911-49DB-88DF-C516BFEE7D1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DE9724A-1064-4C2F-892A-D01D8D833A1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8AAD4021-3D8A-4BF9-B968-12F869251FC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4FBEDCC-4521-4027-B173-50E9E5C3F9C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EE1E6A3-0D0E-4505-8B1B-0CC826334E0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17DFBBB-A1F7-4D5F-8287-C73C431EF85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C5533D4-B098-4A7A-B7D5-C02FAC89228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2DFFB7E-63D8-4038-9F8D-C0FD3B5046A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914400" y="2130480"/>
            <a:ext cx="10362960" cy="681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502D493-43C2-4834-9914-BBEC3AED04B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38DEEE7-3F18-4064-9D70-ACC4AD929EE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93FE467-043A-4494-8F7C-CD1FC8E1693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3718BAE2-CF9D-422D-A5AF-D63E060D373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79AA8217-2F67-48A0-A926-D7B838C7138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3BFAC0E-A2BD-4529-B87F-45719EDC6D9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F3769E7-0108-47F2-8E12-BA520FE5FE9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60085A0-7A5B-4681-BB1D-76A55CDEE90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111A36B-943B-4F75-9664-091ED7E0F2A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7F96727-B9C1-4FA2-8AC6-02254842DF1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4E924EF-6895-49D9-92C8-C979F55B106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57C4C699-6B6E-4A9A-A3D5-2705F82E310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91B72A3D-9FE1-4D24-AA9E-7AF46FC0927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ubTitle"/>
          </p:nvPr>
        </p:nvSpPr>
        <p:spPr>
          <a:xfrm>
            <a:off x="914400" y="2130480"/>
            <a:ext cx="10362960" cy="681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5BA320D8-A280-4EF8-B99D-A45BB74D54B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64913EFD-6F2A-4441-B4AE-83E3E03CFC8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112148AC-4DD8-47ED-8CA8-FB8BFADB0F0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BE6C425F-82D3-4A94-8194-7840D1EA0F4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B323C85B-8D32-47CC-A204-5B5FFBB4656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12E7A4DA-6E54-4D20-8BC3-9281CD28248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10DBCBA5-9EF5-4D7D-AE61-55708ED0229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8FFF1A21-D232-4BE6-9EC7-20FDFED031A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409DAA1-20F3-47DC-B5CE-F7E2C8C2928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FB6EBD52-0EC8-4450-A034-E665619BD58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8F9704A-A244-45FE-B912-934A4F53F6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1AFE5951-CA6F-4C66-994C-D43C7DA149E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E2BD9624-F1EF-4572-8A32-F0A4054DA90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subTitle"/>
          </p:nvPr>
        </p:nvSpPr>
        <p:spPr>
          <a:xfrm>
            <a:off x="914400" y="2130480"/>
            <a:ext cx="10362960" cy="681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249B6C79-889D-4577-8EAE-BBCD5DDF524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699D2FCC-9446-44DC-8F02-A2CCD871F67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DE96D212-4AA1-4E1A-A74C-8B0247D9139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1101DC07-D4F4-48B3-A875-4207710FE12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D669FBC0-8599-4DC3-8440-4C6414CF5BE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94DCDBDE-8F51-499E-B252-B6810FC3A6F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914400" y="2130480"/>
            <a:ext cx="10362960" cy="681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D70094E-1A52-48A6-BA35-89F7B82AB84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EC202A66-A028-4176-AD41-F2550D00500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8BDD786F-DC37-497B-949B-055F0CAA888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871AC788-7D93-488C-A6E4-A845A071C9D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4AB3390B-ADA7-4155-93A5-85A950FF2CA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D8641612-94F3-46B7-B9A2-E114D8A3D58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643CC732-B95C-4990-B01F-430C7C26A2A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subTitle"/>
          </p:nvPr>
        </p:nvSpPr>
        <p:spPr>
          <a:xfrm>
            <a:off x="914400" y="2130480"/>
            <a:ext cx="10362960" cy="681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EA5ED517-931C-412D-B383-C448E4231EA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D4F2715A-DDA7-4E1A-8067-4E1A8686A50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7767CBBC-299D-404C-AC67-740AD7DA41D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58C6F88F-6832-40F9-B998-0DC8345BAA0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9105394-AC63-49A9-9F2D-DA97D4E0FA4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E7702D3E-3660-4F84-9080-73A4929EDF5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BF0D1C95-7090-404F-8EFC-60F6125FCD1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7DD07AFC-0D61-496A-8954-24F9B30239C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3AE9D0AF-A458-46BD-81A4-4AEFA7F3526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80BFB4EB-B39D-4BDD-AF57-E38E91A738E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A2B4346B-8DC2-4118-9244-FB2A1CA9570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2726CC21-3453-4772-AAB3-28A28D7C54D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92CCDAC9-3653-4521-AB82-7C59BE84FC8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subTitle"/>
          </p:nvPr>
        </p:nvSpPr>
        <p:spPr>
          <a:xfrm>
            <a:off x="914400" y="2130480"/>
            <a:ext cx="10362960" cy="681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882A9B58-9DBE-4995-813A-94FFB3DDCA2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D0FB6A19-AA11-4C01-9A95-AC8447D649A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1E13B33-5D15-4D82-8858-126C7D45E97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438CC6EF-BD5C-469D-88C9-7F61FBDBF39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A8C0CBAA-E80B-4FCF-8998-77BE7398E29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810B9F20-AC30-45FF-B0FE-B2ED12D14EB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175F1594-2E1C-42A9-8799-FC35DA5E88C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65214592-7707-4542-9BB4-F446D12EEB1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35720BA-D510-47DB-BEDD-4CFA6DB1215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6" descr=""/>
          <p:cNvPicPr/>
          <p:nvPr/>
        </p:nvPicPr>
        <p:blipFill>
          <a:blip r:embed="rId2"/>
          <a:stretch/>
        </p:blipFill>
        <p:spPr>
          <a:xfrm>
            <a:off x="0" y="4680"/>
            <a:ext cx="12191760" cy="685116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Clic</a:t>
            </a: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k </a:t>
            </a: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to </a:t>
            </a: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edi</a:t>
            </a: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t </a:t>
            </a: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Ma</a:t>
            </a: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ste</a:t>
            </a: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r </a:t>
            </a: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titl</a:t>
            </a: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e </a:t>
            </a: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styl</a:t>
            </a: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dt" idx="1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 idx="2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 idx="3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98989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C84E3BA-D37E-47FD-A102-98ADF5A89C4E}" type="slidenum">
              <a:rPr b="0" lang="en-US" sz="1200" spc="-1" strike="noStrike">
                <a:solidFill>
                  <a:srgbClr val="898989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dt" idx="4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ftr" idx="5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sldNum" idx="6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lstStyle>
            <a:lvl1pPr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fld id="{F19C8367-6270-4079-A9C3-86314DBACD1A}" type="slidenum">
              <a:rPr b="0" lang="en-US" sz="14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Picture 6" descr=""/>
          <p:cNvPicPr/>
          <p:nvPr/>
        </p:nvPicPr>
        <p:blipFill>
          <a:blip r:embed="rId2"/>
          <a:stretch/>
        </p:blipFill>
        <p:spPr>
          <a:xfrm>
            <a:off x="0" y="4680"/>
            <a:ext cx="12191760" cy="6851160"/>
          </a:xfrm>
          <a:prstGeom prst="rect">
            <a:avLst/>
          </a:prstGeom>
          <a:ln w="0">
            <a:noFill/>
          </a:ln>
        </p:spPr>
      </p:pic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dt" idx="7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ftr" idx="8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sldNum" idx="9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98989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B9448F9-65F7-4747-B88B-2096224BB4A0}" type="slidenum">
              <a:rPr b="0" lang="en-US" sz="1200" spc="-1" strike="noStrike">
                <a:solidFill>
                  <a:srgbClr val="898989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2" descr=""/>
          <p:cNvPicPr/>
          <p:nvPr/>
        </p:nvPicPr>
        <p:blipFill>
          <a:blip r:embed="rId2"/>
          <a:stretch/>
        </p:blipFill>
        <p:spPr>
          <a:xfrm>
            <a:off x="0" y="3240"/>
            <a:ext cx="12191760" cy="685116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dt" idx="10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ftr" idx="11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sldNum" idx="12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lstStyle>
            <a:lvl1pPr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fld id="{7BF6055C-C76C-4B66-BB34-5AFC24A82095}" type="slidenum">
              <a:rPr b="0" lang="en-US" sz="14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0200"/>
            <a:ext cx="10972440" cy="4525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84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dt" idx="13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ftr" idx="14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1" name="PlaceHolder 5"/>
          <p:cNvSpPr>
            <a:spLocks noGrp="1"/>
          </p:cNvSpPr>
          <p:nvPr>
            <p:ph type="sldNum" idx="15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lstStyle>
            <a:lvl1pPr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fld id="{D2AB5781-6367-449E-9EFA-ACFA719A670F}" type="slidenum">
              <a:rPr b="0" lang="en-US" sz="14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2" descr=""/>
          <p:cNvPicPr/>
          <p:nvPr/>
        </p:nvPicPr>
        <p:blipFill>
          <a:blip r:embed="rId2"/>
          <a:stretch/>
        </p:blipFill>
        <p:spPr>
          <a:xfrm>
            <a:off x="0" y="3240"/>
            <a:ext cx="12191760" cy="6851160"/>
          </a:xfrm>
          <a:prstGeom prst="rect">
            <a:avLst/>
          </a:prstGeom>
          <a:ln w="0">
            <a:noFill/>
          </a:ln>
        </p:spPr>
      </p:pic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dt" idx="16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ftr" idx="17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sldNum" idx="18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lstStyle>
            <a:lvl1pPr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fld id="{A0211C99-45AD-47CA-B8D9-5B50FBACA955}" type="slidenum">
              <a:rPr b="0" lang="en-US" sz="14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914400" y="2130480"/>
            <a:ext cx="10362960" cy="1469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dt" idx="19"/>
          </p:nvPr>
        </p:nvSpPr>
        <p:spPr>
          <a:xfrm>
            <a:off x="60948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ftr" idx="20"/>
          </p:nvPr>
        </p:nvSpPr>
        <p:spPr>
          <a:xfrm>
            <a:off x="4165560" y="6356520"/>
            <a:ext cx="386028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 type="sldNum" idx="21"/>
          </p:nvPr>
        </p:nvSpPr>
        <p:spPr>
          <a:xfrm>
            <a:off x="8737560" y="6356520"/>
            <a:ext cx="2844360" cy="36468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lstStyle>
            <a:lvl1pPr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fld id="{90AC5CDF-3CE9-408A-B7E7-0AD6A05AFE0D}" type="slidenum">
              <a:rPr b="0" lang="en-US" sz="14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25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slideLayout" Target="../slideLayouts/slideLayout62.xml"/><Relationship Id="rId10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74.xml"/><Relationship Id="rId4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slideLayout" Target="../slideLayouts/slideLayout74.xml"/><Relationship Id="rId5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74.xml"/><Relationship Id="rId4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74.xml"/><Relationship Id="rId5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62.xml"/><Relationship Id="rId3" Type="http://schemas.openxmlformats.org/officeDocument/2006/relationships/notesSlide" Target="../notesSlides/notesSlide1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mailto:mogihara@miami.edu" TargetMode="External"/><Relationship Id="rId2" Type="http://schemas.openxmlformats.org/officeDocument/2006/relationships/hyperlink" Target="https://people.miami.edu/profile/9930bd3ea82f8adb34c87a31680b79c4" TargetMode="External"/><Relationship Id="rId3" Type="http://schemas.openxmlformats.org/officeDocument/2006/relationships/image" Target="../media/image8.jpeg"/><Relationship Id="rId4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www.jetbrains.com/edu-products/download/#section=idea" TargetMode="Externa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62.xml"/><Relationship Id="rId6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hyperlink" Target="https://www.jetbrains.com/idea/download/other.html" TargetMode="Externa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62.xml"/><Relationship Id="rId6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2666880" y="304920"/>
            <a:ext cx="9295920" cy="80640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CSC120 LAB – COMPUTER PROGRAMMING 1</a:t>
            </a:r>
            <a:br>
              <a:rPr sz="3200"/>
            </a:br>
            <a:br>
              <a:rPr sz="3200"/>
            </a:b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Subtitle 2"/>
          <p:cNvSpPr/>
          <p:nvPr/>
        </p:nvSpPr>
        <p:spPr>
          <a:xfrm>
            <a:off x="4952880" y="4254480"/>
            <a:ext cx="5105160" cy="162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799"/>
              </a:spcBef>
              <a:buNone/>
            </a:pPr>
            <a:r>
              <a:rPr b="0" lang="en-US" sz="4000" spc="-1" strike="noStrike">
                <a:solidFill>
                  <a:srgbClr val="005030"/>
                </a:solidFill>
                <a:latin typeface="Arial"/>
              </a:rPr>
              <a:t>Everett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99" name="Picture 1" descr=""/>
          <p:cNvPicPr/>
          <p:nvPr/>
        </p:nvPicPr>
        <p:blipFill>
          <a:blip r:embed="rId1"/>
          <a:stretch/>
        </p:blipFill>
        <p:spPr>
          <a:xfrm>
            <a:off x="457200" y="4254480"/>
            <a:ext cx="1980720" cy="469440"/>
          </a:xfrm>
          <a:prstGeom prst="rect">
            <a:avLst/>
          </a:prstGeom>
          <a:ln w="0">
            <a:noFill/>
          </a:ln>
        </p:spPr>
      </p:pic>
      <p:sp>
        <p:nvSpPr>
          <p:cNvPr id="300" name="Title 1"/>
          <p:cNvSpPr/>
          <p:nvPr/>
        </p:nvSpPr>
        <p:spPr>
          <a:xfrm>
            <a:off x="2514600" y="1295280"/>
            <a:ext cx="9600840" cy="228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anchor="t">
            <a:noAutofit/>
          </a:bodyPr>
          <a:p>
            <a:pPr algn="ctr">
              <a:lnSpc>
                <a:spcPct val="150000"/>
              </a:lnSpc>
              <a:buNone/>
            </a:pPr>
            <a:r>
              <a:rPr b="1" lang="en-US" sz="7200" spc="-1" strike="noStrike">
                <a:solidFill>
                  <a:srgbClr val="ffffff"/>
                </a:solidFill>
                <a:latin typeface="Arial"/>
              </a:rPr>
              <a:t>WEEKLY  LAB</a:t>
            </a:r>
            <a:endParaRPr b="0" lang="en-US" sz="7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Picture 2" descr=""/>
          <p:cNvPicPr/>
          <p:nvPr/>
        </p:nvPicPr>
        <p:blipFill>
          <a:blip r:embed="rId1"/>
          <a:stretch/>
        </p:blipFill>
        <p:spPr>
          <a:xfrm>
            <a:off x="457200" y="4267080"/>
            <a:ext cx="1980720" cy="469440"/>
          </a:xfrm>
          <a:prstGeom prst="rect">
            <a:avLst/>
          </a:prstGeom>
          <a:ln w="0">
            <a:noFill/>
          </a:ln>
        </p:spPr>
      </p:pic>
      <p:sp>
        <p:nvSpPr>
          <p:cNvPr id="340" name="Content Placeholder 2"/>
          <p:cNvSpPr/>
          <p:nvPr/>
        </p:nvSpPr>
        <p:spPr>
          <a:xfrm>
            <a:off x="3200400" y="1371600"/>
            <a:ext cx="7238520" cy="518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41" name="Picture 4" descr="A screenshot of a computer&#10;&#10;Description automatically generated"/>
          <p:cNvPicPr/>
          <p:nvPr/>
        </p:nvPicPr>
        <p:blipFill>
          <a:blip r:embed="rId2"/>
          <a:stretch/>
        </p:blipFill>
        <p:spPr>
          <a:xfrm>
            <a:off x="2514600" y="10080"/>
            <a:ext cx="3062520" cy="2351880"/>
          </a:xfrm>
          <a:prstGeom prst="rect">
            <a:avLst/>
          </a:prstGeom>
          <a:ln w="0">
            <a:noFill/>
          </a:ln>
        </p:spPr>
      </p:pic>
      <p:pic>
        <p:nvPicPr>
          <p:cNvPr id="342" name="Picture 7" descr="A screenshot of a computer&#10;&#10;Description automatically generated"/>
          <p:cNvPicPr/>
          <p:nvPr/>
        </p:nvPicPr>
        <p:blipFill>
          <a:blip r:embed="rId3"/>
          <a:stretch/>
        </p:blipFill>
        <p:spPr>
          <a:xfrm>
            <a:off x="5791320" y="3960"/>
            <a:ext cx="3360600" cy="2351880"/>
          </a:xfrm>
          <a:prstGeom prst="rect">
            <a:avLst/>
          </a:prstGeom>
          <a:ln w="0">
            <a:noFill/>
          </a:ln>
        </p:spPr>
      </p:pic>
      <p:pic>
        <p:nvPicPr>
          <p:cNvPr id="343" name="Picture 9" descr="A screenshot of a computer&#10;&#10;Description automatically generated"/>
          <p:cNvPicPr/>
          <p:nvPr/>
        </p:nvPicPr>
        <p:blipFill>
          <a:blip r:embed="rId4"/>
          <a:stretch/>
        </p:blipFill>
        <p:spPr>
          <a:xfrm>
            <a:off x="9276480" y="6480"/>
            <a:ext cx="2915280" cy="2349000"/>
          </a:xfrm>
          <a:prstGeom prst="rect">
            <a:avLst/>
          </a:prstGeom>
          <a:ln w="0">
            <a:noFill/>
          </a:ln>
        </p:spPr>
      </p:pic>
      <p:pic>
        <p:nvPicPr>
          <p:cNvPr id="344" name="Picture 11" descr="A screenshot of a computer&#10;&#10;Description automatically generated"/>
          <p:cNvPicPr/>
          <p:nvPr/>
        </p:nvPicPr>
        <p:blipFill>
          <a:blip r:embed="rId5"/>
          <a:stretch/>
        </p:blipFill>
        <p:spPr>
          <a:xfrm>
            <a:off x="2518560" y="2773440"/>
            <a:ext cx="3071880" cy="2377440"/>
          </a:xfrm>
          <a:prstGeom prst="rect">
            <a:avLst/>
          </a:prstGeom>
          <a:ln w="0">
            <a:noFill/>
          </a:ln>
        </p:spPr>
      </p:pic>
      <p:pic>
        <p:nvPicPr>
          <p:cNvPr id="345" name="Picture 14" descr="A screenshot of a computer program&#10;&#10;Description automatically generated"/>
          <p:cNvPicPr/>
          <p:nvPr/>
        </p:nvPicPr>
        <p:blipFill>
          <a:blip r:embed="rId6"/>
          <a:stretch/>
        </p:blipFill>
        <p:spPr>
          <a:xfrm>
            <a:off x="5791320" y="2773440"/>
            <a:ext cx="2437920" cy="2325240"/>
          </a:xfrm>
          <a:prstGeom prst="rect">
            <a:avLst/>
          </a:prstGeom>
          <a:ln w="0">
            <a:noFill/>
          </a:ln>
        </p:spPr>
      </p:pic>
      <p:pic>
        <p:nvPicPr>
          <p:cNvPr id="346" name="Picture 16" descr="A screenshot of a computer&#10;&#10;Description automatically generated"/>
          <p:cNvPicPr/>
          <p:nvPr/>
        </p:nvPicPr>
        <p:blipFill>
          <a:blip r:embed="rId7"/>
          <a:stretch/>
        </p:blipFill>
        <p:spPr>
          <a:xfrm>
            <a:off x="8976240" y="3102120"/>
            <a:ext cx="2763000" cy="1668240"/>
          </a:xfrm>
          <a:prstGeom prst="rect">
            <a:avLst/>
          </a:prstGeom>
          <a:ln w="0">
            <a:noFill/>
          </a:ln>
        </p:spPr>
      </p:pic>
      <p:pic>
        <p:nvPicPr>
          <p:cNvPr id="347" name="Picture 18" descr="A screenshot of a computer&#10;&#10;Description automatically generated"/>
          <p:cNvPicPr/>
          <p:nvPr/>
        </p:nvPicPr>
        <p:blipFill>
          <a:blip r:embed="rId8"/>
          <a:stretch/>
        </p:blipFill>
        <p:spPr>
          <a:xfrm>
            <a:off x="8205480" y="5334120"/>
            <a:ext cx="3986280" cy="1505880"/>
          </a:xfrm>
          <a:prstGeom prst="rect">
            <a:avLst/>
          </a:prstGeom>
          <a:ln w="0">
            <a:noFill/>
          </a:ln>
        </p:spPr>
      </p:pic>
      <p:sp>
        <p:nvSpPr>
          <p:cNvPr id="348" name="TextBox 19"/>
          <p:cNvSpPr/>
          <p:nvPr/>
        </p:nvSpPr>
        <p:spPr>
          <a:xfrm>
            <a:off x="3429000" y="2382120"/>
            <a:ext cx="99036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Step 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49" name="TextBox 20"/>
          <p:cNvSpPr/>
          <p:nvPr/>
        </p:nvSpPr>
        <p:spPr>
          <a:xfrm>
            <a:off x="7028280" y="2343600"/>
            <a:ext cx="99036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Step 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50" name="TextBox 21"/>
          <p:cNvSpPr/>
          <p:nvPr/>
        </p:nvSpPr>
        <p:spPr>
          <a:xfrm>
            <a:off x="10275120" y="2358720"/>
            <a:ext cx="99036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Step 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51" name="TextBox 22"/>
          <p:cNvSpPr/>
          <p:nvPr/>
        </p:nvSpPr>
        <p:spPr>
          <a:xfrm>
            <a:off x="3429000" y="5334120"/>
            <a:ext cx="99036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Step 4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52" name="TextBox 23"/>
          <p:cNvSpPr/>
          <p:nvPr/>
        </p:nvSpPr>
        <p:spPr>
          <a:xfrm>
            <a:off x="6324480" y="5257800"/>
            <a:ext cx="99036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Step 5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53" name="TextBox 24"/>
          <p:cNvSpPr/>
          <p:nvPr/>
        </p:nvSpPr>
        <p:spPr>
          <a:xfrm>
            <a:off x="9982080" y="4851360"/>
            <a:ext cx="99036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Step 6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54" name="TextBox 25"/>
          <p:cNvSpPr/>
          <p:nvPr/>
        </p:nvSpPr>
        <p:spPr>
          <a:xfrm>
            <a:off x="7315200" y="6426720"/>
            <a:ext cx="99036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Step 7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355" name="Title 1"/>
          <p:cNvSpPr/>
          <p:nvPr/>
        </p:nvSpPr>
        <p:spPr>
          <a:xfrm>
            <a:off x="0" y="685800"/>
            <a:ext cx="2437920" cy="14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50000"/>
          </a:bodyPr>
          <a:p>
            <a:pPr algn="ctr">
              <a:lnSpc>
                <a:spcPct val="170000"/>
              </a:lnSpc>
              <a:spcAft>
                <a:spcPts val="601"/>
              </a:spcAft>
              <a:buNone/>
            </a:pPr>
            <a:r>
              <a:rPr b="1" lang="en-US" sz="3600" spc="-1" strike="noStrike">
                <a:solidFill>
                  <a:srgbClr val="005030"/>
                </a:solidFill>
                <a:latin typeface="Arial"/>
              </a:rPr>
              <a:t>How to Setup Weekly LAB Module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Title 1"/>
          <p:cNvSpPr/>
          <p:nvPr/>
        </p:nvSpPr>
        <p:spPr>
          <a:xfrm>
            <a:off x="3048120" y="1828800"/>
            <a:ext cx="8610120" cy="304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4000"/>
              </a:lnSpc>
              <a:spcAft>
                <a:spcPts val="601"/>
              </a:spcAft>
              <a:buNone/>
            </a:pPr>
            <a:r>
              <a:rPr b="1" lang="en-US" sz="6600" spc="-1" strike="noStrike">
                <a:solidFill>
                  <a:srgbClr val="005030"/>
                </a:solidFill>
                <a:latin typeface="Arial"/>
              </a:rPr>
              <a:t>TODAY’S LAB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ubtitle 2"/>
          <p:cNvSpPr/>
          <p:nvPr/>
        </p:nvSpPr>
        <p:spPr>
          <a:xfrm>
            <a:off x="90000" y="3180240"/>
            <a:ext cx="1389960" cy="99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641"/>
              </a:spcBef>
              <a:buNone/>
            </a:pPr>
            <a:r>
              <a:rPr b="1" lang="en-US" sz="3200" spc="-1" strike="noStrike">
                <a:solidFill>
                  <a:srgbClr val="005030"/>
                </a:solidFill>
                <a:latin typeface="Arial"/>
              </a:rPr>
              <a:t>Part 1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358" name="Content Placeholder 2"/>
          <p:cNvSpPr/>
          <p:nvPr/>
        </p:nvSpPr>
        <p:spPr>
          <a:xfrm>
            <a:off x="3200400" y="1371600"/>
            <a:ext cx="7238520" cy="518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59" name="Picture 6" descr="A screenshot of a math problem&#10;&#10;Description automatically generated"/>
          <p:cNvPicPr/>
          <p:nvPr/>
        </p:nvPicPr>
        <p:blipFill>
          <a:blip r:embed="rId1"/>
          <a:stretch/>
        </p:blipFill>
        <p:spPr>
          <a:xfrm>
            <a:off x="1828800" y="152280"/>
            <a:ext cx="4964040" cy="4876560"/>
          </a:xfrm>
          <a:prstGeom prst="rect">
            <a:avLst/>
          </a:prstGeom>
          <a:ln w="0">
            <a:noFill/>
          </a:ln>
        </p:spPr>
      </p:pic>
      <p:pic>
        <p:nvPicPr>
          <p:cNvPr id="360" name="Picture 9" descr="A screenshot of a computer&#10;&#10;Description automatically generated"/>
          <p:cNvPicPr/>
          <p:nvPr/>
        </p:nvPicPr>
        <p:blipFill>
          <a:blip r:embed="rId2"/>
          <a:stretch/>
        </p:blipFill>
        <p:spPr>
          <a:xfrm>
            <a:off x="1713600" y="4971240"/>
            <a:ext cx="5052240" cy="1755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ubtitle 2"/>
          <p:cNvSpPr/>
          <p:nvPr/>
        </p:nvSpPr>
        <p:spPr>
          <a:xfrm>
            <a:off x="90000" y="3180240"/>
            <a:ext cx="1389960" cy="99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641"/>
              </a:spcBef>
              <a:buNone/>
            </a:pPr>
            <a:r>
              <a:rPr b="1" lang="en-US" sz="3200" spc="-1" strike="noStrike">
                <a:solidFill>
                  <a:srgbClr val="005030"/>
                </a:solidFill>
                <a:latin typeface="Arial"/>
              </a:rPr>
              <a:t>Part 1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362" name="Content Placeholder 2"/>
          <p:cNvSpPr/>
          <p:nvPr/>
        </p:nvSpPr>
        <p:spPr>
          <a:xfrm>
            <a:off x="3200400" y="1371600"/>
            <a:ext cx="7238520" cy="518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63" name="Picture 6" descr="A screenshot of a math problem&#10;&#10;Description automatically generated"/>
          <p:cNvPicPr/>
          <p:nvPr/>
        </p:nvPicPr>
        <p:blipFill>
          <a:blip r:embed="rId1"/>
          <a:stretch/>
        </p:blipFill>
        <p:spPr>
          <a:xfrm>
            <a:off x="1828800" y="152280"/>
            <a:ext cx="4964040" cy="4876560"/>
          </a:xfrm>
          <a:prstGeom prst="rect">
            <a:avLst/>
          </a:prstGeom>
          <a:ln w="0">
            <a:noFill/>
          </a:ln>
        </p:spPr>
      </p:pic>
      <p:pic>
        <p:nvPicPr>
          <p:cNvPr id="364" name="Picture 9" descr="A screenshot of a computer&#10;&#10;Description automatically generated"/>
          <p:cNvPicPr/>
          <p:nvPr/>
        </p:nvPicPr>
        <p:blipFill>
          <a:blip r:embed="rId2"/>
          <a:stretch/>
        </p:blipFill>
        <p:spPr>
          <a:xfrm>
            <a:off x="1713600" y="4971240"/>
            <a:ext cx="5052240" cy="1755720"/>
          </a:xfrm>
          <a:prstGeom prst="rect">
            <a:avLst/>
          </a:prstGeom>
          <a:ln w="0">
            <a:noFill/>
          </a:ln>
        </p:spPr>
      </p:pic>
      <p:pic>
        <p:nvPicPr>
          <p:cNvPr id="365" name="Picture 11" descr="A screenshot of a computer&#10;&#10;Description automatically generated"/>
          <p:cNvPicPr/>
          <p:nvPr/>
        </p:nvPicPr>
        <p:blipFill>
          <a:blip r:embed="rId3"/>
          <a:stretch/>
        </p:blipFill>
        <p:spPr>
          <a:xfrm>
            <a:off x="7391520" y="2174040"/>
            <a:ext cx="4789800" cy="2128680"/>
          </a:xfrm>
          <a:prstGeom prst="rect">
            <a:avLst/>
          </a:prstGeom>
          <a:ln w="0">
            <a:noFill/>
          </a:ln>
        </p:spPr>
      </p:pic>
      <p:sp>
        <p:nvSpPr>
          <p:cNvPr id="366" name="Title 1"/>
          <p:cNvSpPr/>
          <p:nvPr/>
        </p:nvSpPr>
        <p:spPr>
          <a:xfrm>
            <a:off x="7696080" y="1295280"/>
            <a:ext cx="4038120" cy="65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4000"/>
              </a:lnSpc>
              <a:spcAft>
                <a:spcPts val="601"/>
              </a:spcAft>
              <a:buNone/>
            </a:pPr>
            <a:r>
              <a:rPr b="1" lang="en-US" sz="3200" spc="-1" strike="noStrike">
                <a:solidFill>
                  <a:srgbClr val="005030"/>
                </a:solidFill>
                <a:latin typeface="Arial"/>
              </a:rPr>
              <a:t>Test Data &amp; Result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ubtitle 2"/>
          <p:cNvSpPr/>
          <p:nvPr/>
        </p:nvSpPr>
        <p:spPr>
          <a:xfrm>
            <a:off x="102600" y="2209680"/>
            <a:ext cx="1389960" cy="99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641"/>
              </a:spcBef>
              <a:buNone/>
            </a:pPr>
            <a:r>
              <a:rPr b="1" lang="en-US" sz="3200" spc="-1" strike="noStrike">
                <a:solidFill>
                  <a:srgbClr val="005030"/>
                </a:solidFill>
                <a:latin typeface="Arial"/>
              </a:rPr>
              <a:t>Part 2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368" name="Content Placeholder 2"/>
          <p:cNvSpPr/>
          <p:nvPr/>
        </p:nvSpPr>
        <p:spPr>
          <a:xfrm>
            <a:off x="3200400" y="1371600"/>
            <a:ext cx="7238520" cy="518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69" name="Picture 3" descr="A screenshot of a menu&#10;&#10;Description automatically generated"/>
          <p:cNvPicPr/>
          <p:nvPr/>
        </p:nvPicPr>
        <p:blipFill>
          <a:blip r:embed="rId1"/>
          <a:stretch/>
        </p:blipFill>
        <p:spPr>
          <a:xfrm>
            <a:off x="1600200" y="76320"/>
            <a:ext cx="5946840" cy="5562360"/>
          </a:xfrm>
          <a:prstGeom prst="rect">
            <a:avLst/>
          </a:prstGeom>
          <a:ln w="0">
            <a:noFill/>
          </a:ln>
        </p:spPr>
      </p:pic>
      <p:pic>
        <p:nvPicPr>
          <p:cNvPr id="370" name="Picture 7" descr="A close-up of a white background&#10;&#10;Description automatically generated"/>
          <p:cNvPicPr/>
          <p:nvPr/>
        </p:nvPicPr>
        <p:blipFill>
          <a:blip r:embed="rId2"/>
          <a:stretch/>
        </p:blipFill>
        <p:spPr>
          <a:xfrm>
            <a:off x="1600200" y="5638680"/>
            <a:ext cx="5876640" cy="761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Picture 2" descr=""/>
          <p:cNvPicPr/>
          <p:nvPr/>
        </p:nvPicPr>
        <p:blipFill>
          <a:blip r:embed="rId1"/>
          <a:stretch/>
        </p:blipFill>
        <p:spPr>
          <a:xfrm>
            <a:off x="457200" y="4267080"/>
            <a:ext cx="1980720" cy="469440"/>
          </a:xfrm>
          <a:prstGeom prst="rect">
            <a:avLst/>
          </a:prstGeom>
          <a:ln w="0">
            <a:noFill/>
          </a:ln>
        </p:spPr>
      </p:pic>
      <p:sp>
        <p:nvSpPr>
          <p:cNvPr id="372" name="Content Placeholder 2"/>
          <p:cNvSpPr/>
          <p:nvPr/>
        </p:nvSpPr>
        <p:spPr>
          <a:xfrm>
            <a:off x="3200400" y="1371600"/>
            <a:ext cx="7238520" cy="518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3" name="Picture 6" descr=""/>
          <p:cNvPicPr/>
          <p:nvPr/>
        </p:nvPicPr>
        <p:blipFill>
          <a:blip r:embed="rId2"/>
          <a:stretch/>
        </p:blipFill>
        <p:spPr>
          <a:xfrm>
            <a:off x="152280" y="78120"/>
            <a:ext cx="7370640" cy="6701760"/>
          </a:xfrm>
          <a:prstGeom prst="rect">
            <a:avLst/>
          </a:prstGeom>
          <a:ln w="0">
            <a:noFill/>
          </a:ln>
        </p:spPr>
      </p:pic>
      <p:pic>
        <p:nvPicPr>
          <p:cNvPr id="374" name="Picture 9" descr=""/>
          <p:cNvPicPr/>
          <p:nvPr/>
        </p:nvPicPr>
        <p:blipFill>
          <a:blip r:embed="rId3"/>
          <a:stretch/>
        </p:blipFill>
        <p:spPr>
          <a:xfrm>
            <a:off x="7690320" y="685800"/>
            <a:ext cx="4348800" cy="4952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Picture 2" descr=""/>
          <p:cNvPicPr/>
          <p:nvPr/>
        </p:nvPicPr>
        <p:blipFill>
          <a:blip r:embed="rId1"/>
          <a:stretch/>
        </p:blipFill>
        <p:spPr>
          <a:xfrm>
            <a:off x="457200" y="4267080"/>
            <a:ext cx="1980720" cy="469440"/>
          </a:xfrm>
          <a:prstGeom prst="rect">
            <a:avLst/>
          </a:prstGeom>
          <a:ln w="0">
            <a:noFill/>
          </a:ln>
        </p:spPr>
      </p:pic>
      <p:sp>
        <p:nvSpPr>
          <p:cNvPr id="376" name="Content Placeholder 2"/>
          <p:cNvSpPr/>
          <p:nvPr/>
        </p:nvSpPr>
        <p:spPr>
          <a:xfrm>
            <a:off x="3200400" y="1371600"/>
            <a:ext cx="7238520" cy="518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Title 1"/>
          <p:cNvSpPr/>
          <p:nvPr/>
        </p:nvSpPr>
        <p:spPr>
          <a:xfrm>
            <a:off x="4038480" y="1707480"/>
            <a:ext cx="7238520" cy="17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4000"/>
              </a:lnSpc>
              <a:spcAft>
                <a:spcPts val="601"/>
              </a:spcAft>
              <a:buNone/>
            </a:pPr>
            <a:r>
              <a:rPr b="1" lang="en-US" sz="6600" spc="-1" strike="noStrike">
                <a:solidFill>
                  <a:srgbClr val="005030"/>
                </a:solidFill>
                <a:latin typeface="Arial"/>
              </a:rPr>
              <a:t>Let’s Begin…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Picture 2" descr=""/>
          <p:cNvPicPr/>
          <p:nvPr/>
        </p:nvPicPr>
        <p:blipFill>
          <a:blip r:embed="rId1"/>
          <a:stretch/>
        </p:blipFill>
        <p:spPr>
          <a:xfrm>
            <a:off x="-96120" y="0"/>
            <a:ext cx="12287880" cy="6857640"/>
          </a:xfrm>
          <a:prstGeom prst="rect">
            <a:avLst/>
          </a:prstGeom>
          <a:ln w="0">
            <a:noFill/>
          </a:ln>
        </p:spPr>
      </p:pic>
      <p:pic>
        <p:nvPicPr>
          <p:cNvPr id="302" name="Picture 3" descr=""/>
          <p:cNvPicPr/>
          <p:nvPr/>
        </p:nvPicPr>
        <p:blipFill>
          <a:blip r:embed="rId2"/>
          <a:stretch/>
        </p:blipFill>
        <p:spPr>
          <a:xfrm>
            <a:off x="380880" y="4267080"/>
            <a:ext cx="1980720" cy="469440"/>
          </a:xfrm>
          <a:prstGeom prst="rect">
            <a:avLst/>
          </a:prstGeom>
          <a:ln w="0">
            <a:noFill/>
          </a:ln>
        </p:spPr>
      </p:pic>
      <p:sp>
        <p:nvSpPr>
          <p:cNvPr id="303" name="Content Placeholder 2"/>
          <p:cNvSpPr/>
          <p:nvPr/>
        </p:nvSpPr>
        <p:spPr>
          <a:xfrm>
            <a:off x="5105520" y="1478160"/>
            <a:ext cx="5790960" cy="518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Subtitle 2"/>
          <p:cNvSpPr/>
          <p:nvPr/>
        </p:nvSpPr>
        <p:spPr>
          <a:xfrm>
            <a:off x="5098320" y="4177800"/>
            <a:ext cx="5493240" cy="260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Subtitle 2"/>
          <p:cNvSpPr/>
          <p:nvPr/>
        </p:nvSpPr>
        <p:spPr>
          <a:xfrm>
            <a:off x="0" y="5867280"/>
            <a:ext cx="2437920" cy="99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241"/>
              </a:spcBef>
              <a:buNone/>
            </a:pPr>
            <a:r>
              <a:rPr b="0" lang="en-US" sz="1800" spc="-1" strike="noStrike">
                <a:solidFill>
                  <a:srgbClr val="4f6228"/>
                </a:solidFill>
                <a:latin typeface="Arial"/>
              </a:rPr>
              <a:t>Lab Instructor: 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241"/>
              </a:spcBef>
              <a:buNone/>
            </a:pPr>
            <a:r>
              <a:rPr b="0" lang="en-US" sz="1800" spc="-1" strike="noStrike">
                <a:solidFill>
                  <a:srgbClr val="4f6228"/>
                </a:solidFill>
                <a:latin typeface="Arial"/>
              </a:rPr>
              <a:t>Dr. Hien Nguyen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TextBox 12"/>
          <p:cNvSpPr/>
          <p:nvPr/>
        </p:nvSpPr>
        <p:spPr>
          <a:xfrm>
            <a:off x="2684880" y="315360"/>
            <a:ext cx="9151200" cy="109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6600" spc="-1" strike="noStrike">
                <a:solidFill>
                  <a:srgbClr val="ffffff"/>
                </a:solidFill>
                <a:latin typeface="Arial Black"/>
              </a:rPr>
              <a:t>WEEK 3 – LAB 2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307" name="TextBox 4"/>
          <p:cNvSpPr/>
          <p:nvPr/>
        </p:nvSpPr>
        <p:spPr>
          <a:xfrm>
            <a:off x="76320" y="990720"/>
            <a:ext cx="2209320" cy="106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e46c0a"/>
                </a:solidFill>
                <a:latin typeface="Arial Black"/>
              </a:rPr>
              <a:t>CSC120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e46c0a"/>
                </a:solidFill>
                <a:latin typeface="Arial Black"/>
              </a:rPr>
              <a:t>LAB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308" name="Title 1"/>
          <p:cNvSpPr/>
          <p:nvPr/>
        </p:nvSpPr>
        <p:spPr>
          <a:xfrm>
            <a:off x="2590920" y="1423440"/>
            <a:ext cx="9600840" cy="228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anchor="t">
            <a:noAutofit/>
          </a:bodyPr>
          <a:p>
            <a:pPr algn="ctr">
              <a:lnSpc>
                <a:spcPct val="150000"/>
              </a:lnSpc>
              <a:buNone/>
            </a:pPr>
            <a:r>
              <a:rPr b="1" lang="en-US" sz="7200" spc="-1" strike="noStrike">
                <a:solidFill>
                  <a:srgbClr val="ffffff"/>
                </a:solidFill>
                <a:latin typeface="Arial"/>
              </a:rPr>
              <a:t>Monday 1/26/2025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309" name="Subtitle 2"/>
          <p:cNvSpPr/>
          <p:nvPr/>
        </p:nvSpPr>
        <p:spPr>
          <a:xfrm>
            <a:off x="3048120" y="3886200"/>
            <a:ext cx="8610120" cy="15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anchor="t">
            <a:noAutofit/>
          </a:bodyPr>
          <a:p>
            <a:pPr algn="ctr">
              <a:lnSpc>
                <a:spcPct val="100000"/>
              </a:lnSpc>
              <a:spcBef>
                <a:spcPts val="720"/>
              </a:spcBef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00"/>
                </a:solidFill>
                <a:latin typeface="Arial"/>
              </a:rPr>
              <a:t>Using Variable &amp; Receiving Inputs</a:t>
            </a:r>
            <a:endParaRPr b="0" lang="en-US" sz="3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720"/>
              </a:spcBef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00"/>
                </a:solidFill>
                <a:latin typeface="Arial"/>
              </a:rPr>
              <a:t>(I.P.O.)</a:t>
            </a:r>
            <a:endParaRPr b="0" lang="en-US" sz="3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720"/>
              </a:spcBef>
              <a:buNone/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</p:txBody>
      </p:sp>
      <p:sp>
        <p:nvSpPr>
          <p:cNvPr id="310" name="Subtitle 2"/>
          <p:cNvSpPr/>
          <p:nvPr/>
        </p:nvSpPr>
        <p:spPr>
          <a:xfrm>
            <a:off x="2590920" y="5132520"/>
            <a:ext cx="9067320" cy="152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anchor="t">
            <a:noAutofit/>
          </a:bodyPr>
          <a:p>
            <a:pPr algn="just">
              <a:lnSpc>
                <a:spcPct val="100000"/>
              </a:lnSpc>
              <a:spcBef>
                <a:spcPts val="320"/>
              </a:spcBef>
              <a:buNone/>
            </a:pPr>
            <a:endParaRPr b="0" lang="en-US" sz="1600" spc="-1" strike="noStrike">
              <a:latin typeface="Arial"/>
            </a:endParaRPr>
          </a:p>
          <a:p>
            <a:pPr marL="343080" indent="-343080" algn="ctr">
              <a:lnSpc>
                <a:spcPct val="200000"/>
              </a:lnSpc>
              <a:spcBef>
                <a:spcPts val="400"/>
              </a:spcBef>
              <a:buClr>
                <a:srgbClr val="ffffff"/>
              </a:buClr>
              <a:buFont typeface="Arial"/>
              <a:buChar char="•"/>
            </a:pPr>
            <a:r>
              <a:rPr b="1" i="1" lang="en-US" sz="2000" spc="-1" strike="noStrike" u="sng">
                <a:solidFill>
                  <a:srgbClr val="ffffff"/>
                </a:solidFill>
                <a:uFillTx/>
                <a:latin typeface="Arial"/>
              </a:rPr>
              <a:t>Part 1:</a:t>
            </a: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i="1" lang="en-US" sz="2000" spc="-1" strike="noStrike">
                <a:solidFill>
                  <a:srgbClr val="ffffff"/>
                </a:solidFill>
                <a:latin typeface="Arial"/>
              </a:rPr>
              <a:t>Solving a System of Linear Equations with Two Unknowns</a:t>
            </a:r>
            <a:endParaRPr b="0" lang="en-US" sz="2000" spc="-1" strike="noStrike">
              <a:latin typeface="Arial"/>
            </a:endParaRPr>
          </a:p>
          <a:p>
            <a:pPr marL="343080" indent="-343080" algn="ctr">
              <a:lnSpc>
                <a:spcPct val="100000"/>
              </a:lnSpc>
              <a:spcBef>
                <a:spcPts val="400"/>
              </a:spcBef>
              <a:buClr>
                <a:srgbClr val="ffffff"/>
              </a:buClr>
              <a:buFont typeface="Arial"/>
              <a:buChar char="•"/>
            </a:pPr>
            <a:r>
              <a:rPr b="1" i="1" lang="en-US" sz="2000" spc="-1" strike="noStrike" u="sng">
                <a:solidFill>
                  <a:srgbClr val="ffffff"/>
                </a:solidFill>
                <a:uFillTx/>
                <a:latin typeface="Arial"/>
              </a:rPr>
              <a:t>Part 2:</a:t>
            </a: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i="1" lang="en-US" sz="2000" spc="-1" strike="noStrike">
                <a:solidFill>
                  <a:srgbClr val="ffffff"/>
                </a:solidFill>
                <a:latin typeface="Arial"/>
              </a:rPr>
              <a:t>Shopping at a Cafe</a:t>
            </a:r>
            <a:endParaRPr b="0" lang="en-US" sz="2000" spc="-1" strike="noStrike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320"/>
              </a:spcBef>
              <a:buNone/>
            </a:pPr>
            <a:endParaRPr b="0" lang="en-US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320"/>
              </a:spcBef>
              <a:buNone/>
            </a:pPr>
            <a:endParaRPr b="0" lang="en-US" sz="1600" spc="-1" strike="noStrike"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320"/>
              </a:spcBef>
              <a:buNone/>
            </a:pP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Rectangle 1"/>
          <p:cNvSpPr/>
          <p:nvPr/>
        </p:nvSpPr>
        <p:spPr>
          <a:xfrm>
            <a:off x="-63360" y="1800"/>
            <a:ext cx="12246840" cy="6857640"/>
          </a:xfrm>
          <a:prstGeom prst="rect">
            <a:avLst/>
          </a:prstGeom>
          <a:solidFill>
            <a:srgbClr val="fbfb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2" name="Rectangle 10"/>
          <p:cNvSpPr/>
          <p:nvPr/>
        </p:nvSpPr>
        <p:spPr>
          <a:xfrm>
            <a:off x="7356600" y="4413600"/>
            <a:ext cx="184320" cy="522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TextBox 7"/>
          <p:cNvSpPr/>
          <p:nvPr/>
        </p:nvSpPr>
        <p:spPr>
          <a:xfrm>
            <a:off x="4110840" y="1920240"/>
            <a:ext cx="7467120" cy="283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</a:rPr>
              <a:t>Dr. Mitsunori Ogihara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Professor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Office: Ungar Building, Room 310F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E-mail: </a:t>
            </a:r>
            <a:r>
              <a:rPr b="0" lang="en-US" sz="2000" spc="-1" strike="noStrike" u="sng">
                <a:solidFill>
                  <a:srgbClr val="0000ff"/>
                </a:solidFill>
                <a:uFillTx/>
                <a:latin typeface="Stag Sans Book"/>
                <a:hlinkClick r:id="rId1"/>
              </a:rPr>
              <a:t>mogihara@miami.edu</a:t>
            </a:r>
            <a:r>
              <a:rPr b="0" lang="en-US" sz="2000" spc="-1" strike="noStrike" u="sng">
                <a:solidFill>
                  <a:srgbClr val="000000"/>
                </a:solidFill>
                <a:uFillTx/>
                <a:latin typeface="Stag Sans Book"/>
              </a:rPr>
              <a:t>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Office Hours: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	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 u="sng">
                <a:solidFill>
                  <a:srgbClr val="0000ff"/>
                </a:solidFill>
                <a:uFillTx/>
                <a:latin typeface="Arial"/>
                <a:hlinkClick r:id="rId2"/>
              </a:rPr>
              <a:t>https://people.miami.edu/profile/9930bd3ea82f8adb34c87a31680b79c4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314" name="Title 1"/>
          <p:cNvSpPr/>
          <p:nvPr/>
        </p:nvSpPr>
        <p:spPr>
          <a:xfrm>
            <a:off x="-63360" y="152280"/>
            <a:ext cx="12246840" cy="121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90000"/>
              </a:lnSpc>
              <a:buNone/>
            </a:pPr>
            <a:r>
              <a:rPr b="1" lang="en-US" sz="6000" spc="-1" strike="noStrike">
                <a:solidFill>
                  <a:srgbClr val="005030"/>
                </a:solidFill>
                <a:latin typeface="Arial"/>
              </a:rPr>
              <a:t>CSC120 Lecture Professor</a:t>
            </a:r>
            <a:endParaRPr b="0" lang="en-US" sz="6000" spc="-1" strike="noStrike">
              <a:latin typeface="Arial"/>
            </a:endParaRPr>
          </a:p>
        </p:txBody>
      </p:sp>
      <p:pic>
        <p:nvPicPr>
          <p:cNvPr id="315" name="Picture 2" descr="Mitsunori Ogihara"/>
          <p:cNvPicPr/>
          <p:nvPr/>
        </p:nvPicPr>
        <p:blipFill>
          <a:blip r:embed="rId3"/>
          <a:stretch/>
        </p:blipFill>
        <p:spPr>
          <a:xfrm>
            <a:off x="1219320" y="1981080"/>
            <a:ext cx="2285640" cy="3047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Rectangle 1"/>
          <p:cNvSpPr/>
          <p:nvPr/>
        </p:nvSpPr>
        <p:spPr>
          <a:xfrm>
            <a:off x="-55080" y="6120"/>
            <a:ext cx="12246840" cy="6857640"/>
          </a:xfrm>
          <a:prstGeom prst="rect">
            <a:avLst/>
          </a:prstGeom>
          <a:solidFill>
            <a:srgbClr val="fbfb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7" name="Rectangle 10"/>
          <p:cNvSpPr/>
          <p:nvPr/>
        </p:nvSpPr>
        <p:spPr>
          <a:xfrm>
            <a:off x="7356600" y="4413600"/>
            <a:ext cx="184320" cy="522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8" name="TextBox 7"/>
          <p:cNvSpPr/>
          <p:nvPr/>
        </p:nvSpPr>
        <p:spPr>
          <a:xfrm>
            <a:off x="396720" y="2244960"/>
            <a:ext cx="8686440" cy="313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rgbClr val="000000"/>
                </a:solidFill>
                <a:latin typeface="Arial"/>
              </a:rPr>
              <a:t>Everett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Teaching Assistant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Office: Ungar Building, Room 310T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E-mail:yxx644@miami.edu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Office Hours: Wednesday 11am - 3pm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319" name="Title 1"/>
          <p:cNvSpPr/>
          <p:nvPr/>
        </p:nvSpPr>
        <p:spPr>
          <a:xfrm>
            <a:off x="-55080" y="76320"/>
            <a:ext cx="11484720" cy="151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90000"/>
              </a:lnSpc>
              <a:buNone/>
            </a:pPr>
            <a:r>
              <a:rPr b="1" lang="en-US" sz="6000" spc="-1" strike="noStrike">
                <a:solidFill>
                  <a:srgbClr val="005030"/>
                </a:solidFill>
                <a:latin typeface="Arial"/>
              </a:rPr>
              <a:t>LAB Instructor &amp; TAs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320" name="Picture 5"/>
          <p:cNvSpPr/>
          <p:nvPr/>
        </p:nvSpPr>
        <p:spPr>
          <a:xfrm>
            <a:off x="6933960" y="1218960"/>
            <a:ext cx="1616400" cy="1157040"/>
          </a:xfrm>
          <a:prstGeom prst="roundRect">
            <a:avLst>
              <a:gd name="adj" fmla="val 14455"/>
            </a:avLst>
          </a:prstGeom>
          <a:blipFill rotWithShape="0">
            <a:blip r:embed="rId1"/>
            <a:srcRect/>
            <a:stretch/>
          </a:blipFill>
          <a:ln w="0">
            <a:noFill/>
          </a:ln>
          <a:effectLst>
            <a:outerShdw algn="tl" blurRad="152280" dir="868217" dist="11525" kx="110000" ky="200000" rotWithShape="0" sy="9800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dir="t" rig="threePt"/>
          </a:scene3d>
          <a:sp3d contourW="6350" prstMaterial="matte">
            <a:bevelT w="101600" h="101600"/>
            <a:contourClr>
              <a:srgbClr val="969696"/>
            </a:contourClr>
          </a:sp3d>
        </p:spPr>
        <p:style>
          <a:lnRef idx="0"/>
          <a:fillRef idx="0"/>
          <a:effectRef idx="0"/>
          <a:fontRef idx="minor"/>
        </p:style>
      </p:sp>
      <p:pic>
        <p:nvPicPr>
          <p:cNvPr id="321" name="" descr=""/>
          <p:cNvPicPr/>
          <p:nvPr/>
        </p:nvPicPr>
        <p:blipFill>
          <a:blip r:embed="rId2"/>
          <a:stretch/>
        </p:blipFill>
        <p:spPr>
          <a:xfrm>
            <a:off x="7772400" y="2743200"/>
            <a:ext cx="2743200" cy="3657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Title 1"/>
          <p:cNvSpPr/>
          <p:nvPr/>
        </p:nvSpPr>
        <p:spPr>
          <a:xfrm>
            <a:off x="8610480" y="1981080"/>
            <a:ext cx="3580920" cy="251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4000"/>
              </a:lnSpc>
              <a:spcAft>
                <a:spcPts val="601"/>
              </a:spcAft>
              <a:buNone/>
            </a:pPr>
            <a:r>
              <a:rPr b="1" lang="en-US" sz="4200" spc="-1" strike="noStrike">
                <a:solidFill>
                  <a:srgbClr val="005030"/>
                </a:solidFill>
                <a:latin typeface="Arial"/>
              </a:rPr>
              <a:t>FUN FACT</a:t>
            </a:r>
            <a:endParaRPr b="0" lang="en-US" sz="4200" spc="-1" strike="noStrike">
              <a:latin typeface="Arial"/>
            </a:endParaRPr>
          </a:p>
          <a:p>
            <a:pPr algn="ctr">
              <a:lnSpc>
                <a:spcPct val="104000"/>
              </a:lnSpc>
              <a:spcAft>
                <a:spcPts val="601"/>
              </a:spcAft>
              <a:buNone/>
            </a:pPr>
            <a:r>
              <a:rPr b="1" lang="en-US" sz="4200" spc="-1" strike="noStrike">
                <a:solidFill>
                  <a:srgbClr val="005030"/>
                </a:solidFill>
                <a:latin typeface="Arial"/>
              </a:rPr>
              <a:t>&amp; </a:t>
            </a:r>
            <a:br>
              <a:rPr sz="4200"/>
            </a:br>
            <a:r>
              <a:rPr b="1" lang="en-US" sz="4200" spc="-1" strike="noStrike">
                <a:solidFill>
                  <a:srgbClr val="005030"/>
                </a:solidFill>
                <a:latin typeface="Arial"/>
              </a:rPr>
              <a:t>RESOURCES</a:t>
            </a:r>
            <a:endParaRPr b="0" lang="en-US" sz="4200" spc="-1" strike="noStrike">
              <a:latin typeface="Arial"/>
            </a:endParaRPr>
          </a:p>
        </p:txBody>
      </p:sp>
      <p:pic>
        <p:nvPicPr>
          <p:cNvPr id="323" name="Picture 2" descr="A screenshot of a graph&#10;&#10;Description automatically generated"/>
          <p:cNvPicPr/>
          <p:nvPr/>
        </p:nvPicPr>
        <p:blipFill>
          <a:blip r:embed="rId1"/>
          <a:stretch/>
        </p:blipFill>
        <p:spPr>
          <a:xfrm>
            <a:off x="3103200" y="0"/>
            <a:ext cx="550692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Picture 3" descr="A blue folder with a qr code&#10;&#10;Description automatically generated"/>
          <p:cNvPicPr/>
          <p:nvPr/>
        </p:nvPicPr>
        <p:blipFill>
          <a:blip r:embed="rId1"/>
          <a:stretch/>
        </p:blipFill>
        <p:spPr>
          <a:xfrm>
            <a:off x="0" y="126000"/>
            <a:ext cx="12191760" cy="6605640"/>
          </a:xfrm>
          <a:prstGeom prst="rect">
            <a:avLst/>
          </a:prstGeom>
          <a:ln w="0">
            <a:noFill/>
          </a:ln>
        </p:spPr>
      </p:pic>
      <p:sp>
        <p:nvSpPr>
          <p:cNvPr id="325" name="Rectangle 1"/>
          <p:cNvSpPr/>
          <p:nvPr/>
        </p:nvSpPr>
        <p:spPr>
          <a:xfrm>
            <a:off x="5207040" y="126000"/>
            <a:ext cx="6679800" cy="9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1" lang="en-US" sz="5400" spc="-1" strike="noStrike">
                <a:solidFill>
                  <a:srgbClr val="c00000"/>
                </a:solidFill>
                <a:latin typeface="Arial"/>
              </a:rPr>
              <a:t>Taking Attendance</a:t>
            </a:r>
            <a:endParaRPr b="0" lang="en-US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itle 1"/>
          <p:cNvSpPr/>
          <p:nvPr/>
        </p:nvSpPr>
        <p:spPr>
          <a:xfrm>
            <a:off x="3048120" y="1828800"/>
            <a:ext cx="8610120" cy="304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4000"/>
              </a:lnSpc>
              <a:spcAft>
                <a:spcPts val="601"/>
              </a:spcAft>
              <a:buNone/>
            </a:pPr>
            <a:r>
              <a:rPr b="1" lang="en-US" sz="6600" spc="-1" strike="noStrike">
                <a:solidFill>
                  <a:srgbClr val="005030"/>
                </a:solidFill>
                <a:latin typeface="Arial"/>
              </a:rPr>
              <a:t>Remind of FIRST WEEK LAB WORK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Picture 2" descr=""/>
          <p:cNvPicPr/>
          <p:nvPr/>
        </p:nvPicPr>
        <p:blipFill>
          <a:blip r:embed="rId1"/>
          <a:stretch/>
        </p:blipFill>
        <p:spPr>
          <a:xfrm>
            <a:off x="457200" y="4267080"/>
            <a:ext cx="1980720" cy="469440"/>
          </a:xfrm>
          <a:prstGeom prst="rect">
            <a:avLst/>
          </a:prstGeom>
          <a:ln w="0">
            <a:noFill/>
          </a:ln>
        </p:spPr>
      </p:pic>
      <p:sp>
        <p:nvSpPr>
          <p:cNvPr id="328" name="Subtitle 2"/>
          <p:cNvSpPr/>
          <p:nvPr/>
        </p:nvSpPr>
        <p:spPr>
          <a:xfrm>
            <a:off x="25200" y="609480"/>
            <a:ext cx="2437920" cy="99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241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IntelliJ IDEA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9" name="Content Placeholder 2"/>
          <p:cNvSpPr/>
          <p:nvPr/>
        </p:nvSpPr>
        <p:spPr>
          <a:xfrm>
            <a:off x="3200400" y="1371600"/>
            <a:ext cx="7238520" cy="518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TextBox 6"/>
          <p:cNvSpPr/>
          <p:nvPr/>
        </p:nvSpPr>
        <p:spPr>
          <a:xfrm>
            <a:off x="3886200" y="228600"/>
            <a:ext cx="678132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THIS IS THE DIRECT LINK TO DOWNLOAD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 u="sng">
                <a:solidFill>
                  <a:srgbClr val="0000ff"/>
                </a:solidFill>
                <a:uFillTx/>
                <a:latin typeface="Arial"/>
                <a:hlinkClick r:id="rId2"/>
              </a:rPr>
              <a:t>https://www.jetbrains.com/edu-products/download/#section=idea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331" name="Picture 8" descr=""/>
          <p:cNvPicPr/>
          <p:nvPr/>
        </p:nvPicPr>
        <p:blipFill>
          <a:blip r:embed="rId3"/>
          <a:srcRect l="0" t="0" r="0" b="31531"/>
          <a:stretch/>
        </p:blipFill>
        <p:spPr>
          <a:xfrm>
            <a:off x="644400" y="975240"/>
            <a:ext cx="1227600" cy="1157760"/>
          </a:xfrm>
          <a:prstGeom prst="rect">
            <a:avLst/>
          </a:prstGeom>
          <a:ln w="0">
            <a:noFill/>
          </a:ln>
        </p:spPr>
      </p:pic>
      <p:pic>
        <p:nvPicPr>
          <p:cNvPr id="332" name="Picture 4" descr="A screenshot of a computer&#10;&#10;Description automatically generated"/>
          <p:cNvPicPr/>
          <p:nvPr/>
        </p:nvPicPr>
        <p:blipFill>
          <a:blip r:embed="rId4"/>
          <a:stretch/>
        </p:blipFill>
        <p:spPr>
          <a:xfrm>
            <a:off x="3082680" y="1487880"/>
            <a:ext cx="8299800" cy="5257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Picture 2" descr=""/>
          <p:cNvPicPr/>
          <p:nvPr/>
        </p:nvPicPr>
        <p:blipFill>
          <a:blip r:embed="rId1"/>
          <a:stretch/>
        </p:blipFill>
        <p:spPr>
          <a:xfrm>
            <a:off x="457200" y="4267080"/>
            <a:ext cx="1980720" cy="469440"/>
          </a:xfrm>
          <a:prstGeom prst="rect">
            <a:avLst/>
          </a:prstGeom>
          <a:ln w="0">
            <a:noFill/>
          </a:ln>
        </p:spPr>
      </p:pic>
      <p:sp>
        <p:nvSpPr>
          <p:cNvPr id="334" name="Subtitle 2"/>
          <p:cNvSpPr/>
          <p:nvPr/>
        </p:nvSpPr>
        <p:spPr>
          <a:xfrm>
            <a:off x="25200" y="609480"/>
            <a:ext cx="2437920" cy="99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241"/>
              </a:spcBef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IntelliJ IDEA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Content Placeholder 2"/>
          <p:cNvSpPr/>
          <p:nvPr/>
        </p:nvSpPr>
        <p:spPr>
          <a:xfrm>
            <a:off x="3200400" y="1371600"/>
            <a:ext cx="7238520" cy="518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TextBox 6"/>
          <p:cNvSpPr/>
          <p:nvPr/>
        </p:nvSpPr>
        <p:spPr>
          <a:xfrm>
            <a:off x="3886200" y="228600"/>
            <a:ext cx="6781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 u="sng">
                <a:solidFill>
                  <a:srgbClr val="0000ff"/>
                </a:solidFill>
                <a:uFillTx/>
                <a:latin typeface="Arial"/>
                <a:hlinkClick r:id="rId2"/>
              </a:rPr>
              <a:t>https://www.jetbrains.com/idea/download/other.html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337" name="Picture 8" descr=""/>
          <p:cNvPicPr/>
          <p:nvPr/>
        </p:nvPicPr>
        <p:blipFill>
          <a:blip r:embed="rId3"/>
          <a:srcRect l="0" t="0" r="0" b="31531"/>
          <a:stretch/>
        </p:blipFill>
        <p:spPr>
          <a:xfrm>
            <a:off x="644400" y="975240"/>
            <a:ext cx="1227600" cy="1157760"/>
          </a:xfrm>
          <a:prstGeom prst="rect">
            <a:avLst/>
          </a:prstGeom>
          <a:ln w="0">
            <a:noFill/>
          </a:ln>
        </p:spPr>
      </p:pic>
      <p:pic>
        <p:nvPicPr>
          <p:cNvPr id="338" name="Picture 10" descr=""/>
          <p:cNvPicPr/>
          <p:nvPr/>
        </p:nvPicPr>
        <p:blipFill>
          <a:blip r:embed="rId4"/>
          <a:stretch/>
        </p:blipFill>
        <p:spPr>
          <a:xfrm>
            <a:off x="2819520" y="762120"/>
            <a:ext cx="9202320" cy="5960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2788</TotalTime>
  <Application>LibreOffice/7.3.7.2$Linux_X86_64 LibreOffice_project/30$Build-2</Application>
  <AppVersion>15.0000</AppVersion>
  <Words>300</Words>
  <Paragraphs>76</Paragraphs>
  <Company>University of Miami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2009-06-09T16:07:11Z</dcterms:created>
  <dc:creator>Hien Nguyen</dc:creator>
  <dc:description/>
  <dc:language>en-US</dc:language>
  <cp:lastModifiedBy/>
  <cp:lastPrinted>2024-01-22T12:06:01Z</cp:lastPrinted>
  <dcterms:modified xsi:type="dcterms:W3CDTF">2025-01-27T09:08:17Z</dcterms:modified>
  <cp:revision>308</cp:revision>
  <dc:subject/>
  <dc:title>Python Programming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11</vt:i4>
  </property>
  <property fmtid="{D5CDD505-2E9C-101B-9397-08002B2CF9AE}" pid="3" name="PresentationFormat">
    <vt:lpwstr>Widescreen</vt:lpwstr>
  </property>
  <property fmtid="{D5CDD505-2E9C-101B-9397-08002B2CF9AE}" pid="4" name="Slides">
    <vt:i4>17</vt:i4>
  </property>
</Properties>
</file>